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326" r:id="rId5"/>
    <p:sldId id="340" r:id="rId6"/>
    <p:sldId id="338" r:id="rId7"/>
    <p:sldId id="339" r:id="rId8"/>
    <p:sldId id="341" r:id="rId9"/>
    <p:sldId id="342" r:id="rId10"/>
    <p:sldId id="362" r:id="rId11"/>
    <p:sldId id="343" r:id="rId12"/>
    <p:sldId id="334" r:id="rId13"/>
    <p:sldId id="363" r:id="rId14"/>
  </p:sldIdLst>
  <p:sldSz cx="10693400" cy="7561263"/>
  <p:notesSz cx="6858000" cy="9926638"/>
  <p:defaultTextStyle>
    <a:defPPr>
      <a:defRPr lang="ru-RU"/>
    </a:defPPr>
    <a:lvl1pPr marL="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7845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569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3535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9138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9225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8707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84916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82761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ычков Кирилл Николаевич" initials="БКН" lastIdx="1" clrIdx="0">
    <p:extLst>
      <p:ext uri="{19B8F6BF-5375-455C-9EA6-DF929625EA0E}">
        <p15:presenceInfo xmlns:p15="http://schemas.microsoft.com/office/powerpoint/2012/main" userId="Бычков Кирилл Николаевич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35" autoAdjust="0"/>
    <p:restoredTop sz="94660"/>
  </p:normalViewPr>
  <p:slideViewPr>
    <p:cSldViewPr>
      <p:cViewPr varScale="1">
        <p:scale>
          <a:sx n="97" d="100"/>
          <a:sy n="97" d="100"/>
        </p:scale>
        <p:origin x="1854" y="84"/>
      </p:cViewPr>
      <p:guideLst>
        <p:guide orient="horz" pos="238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1A8F40-0F85-487B-A59F-9D331F8AB65E}" type="datetimeFigureOut">
              <a:rPr lang="ru-RU" smtClean="0"/>
              <a:pPr/>
              <a:t>07.08.2018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60450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069FA-B966-4793-94AB-46BC376BDD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2752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069FA-B966-4793-94AB-46BC376BDDB5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1730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894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1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9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7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4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27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9E63-F6C4-41FC-8086-ADE3DDEAB0E9}" type="datetimeFigureOut">
              <a:rPr lang="ru-RU" smtClean="0"/>
              <a:pPr/>
              <a:t>07.08.2018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3321-06EE-4827-8D66-06E485E79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484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9E63-F6C4-41FC-8086-ADE3DDEAB0E9}" type="datetimeFigureOut">
              <a:rPr lang="ru-RU" smtClean="0"/>
              <a:pPr/>
              <a:t>07.08.2018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3321-06EE-4827-8D66-06E485E79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7942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3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3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9E63-F6C4-41FC-8086-ADE3DDEAB0E9}" type="datetimeFigureOut">
              <a:rPr lang="ru-RU" smtClean="0"/>
              <a:pPr/>
              <a:t>07.08.2018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3321-06EE-4827-8D66-06E485E79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754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9E63-F6C4-41FC-8086-ADE3DDEAB0E9}" type="datetimeFigureOut">
              <a:rPr lang="ru-RU" smtClean="0"/>
              <a:pPr/>
              <a:t>07.08.2018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3321-06EE-4827-8D66-06E485E79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4969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84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69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53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138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922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70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49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276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9E63-F6C4-41FC-8086-ADE3DDEAB0E9}" type="datetimeFigureOut">
              <a:rPr lang="ru-RU" smtClean="0"/>
              <a:pPr/>
              <a:t>07.08.2018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3321-06EE-4827-8D66-06E485E79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267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9E63-F6C4-41FC-8086-ADE3DDEAB0E9}" type="datetimeFigureOut">
              <a:rPr lang="ru-RU" smtClean="0"/>
              <a:pPr/>
              <a:t>07.08.2018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3321-06EE-4827-8D66-06E485E79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4397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845" indent="0">
              <a:buNone/>
              <a:defRPr sz="2200" b="1"/>
            </a:lvl2pPr>
            <a:lvl3pPr marL="995690" indent="0">
              <a:buNone/>
              <a:defRPr sz="2000" b="1"/>
            </a:lvl3pPr>
            <a:lvl4pPr marL="1493535" indent="0">
              <a:buNone/>
              <a:defRPr sz="1700" b="1"/>
            </a:lvl4pPr>
            <a:lvl5pPr marL="1991380" indent="0">
              <a:buNone/>
              <a:defRPr sz="1700" b="1"/>
            </a:lvl5pPr>
            <a:lvl6pPr marL="2489225" indent="0">
              <a:buNone/>
              <a:defRPr sz="1700" b="1"/>
            </a:lvl6pPr>
            <a:lvl7pPr marL="2987070" indent="0">
              <a:buNone/>
              <a:defRPr sz="1700" b="1"/>
            </a:lvl7pPr>
            <a:lvl8pPr marL="3484916" indent="0">
              <a:buNone/>
              <a:defRPr sz="1700" b="1"/>
            </a:lvl8pPr>
            <a:lvl9pPr marL="3982761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2" cy="705367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845" indent="0">
              <a:buNone/>
              <a:defRPr sz="2200" b="1"/>
            </a:lvl2pPr>
            <a:lvl3pPr marL="995690" indent="0">
              <a:buNone/>
              <a:defRPr sz="2000" b="1"/>
            </a:lvl3pPr>
            <a:lvl4pPr marL="1493535" indent="0">
              <a:buNone/>
              <a:defRPr sz="1700" b="1"/>
            </a:lvl4pPr>
            <a:lvl5pPr marL="1991380" indent="0">
              <a:buNone/>
              <a:defRPr sz="1700" b="1"/>
            </a:lvl5pPr>
            <a:lvl6pPr marL="2489225" indent="0">
              <a:buNone/>
              <a:defRPr sz="1700" b="1"/>
            </a:lvl6pPr>
            <a:lvl7pPr marL="2987070" indent="0">
              <a:buNone/>
              <a:defRPr sz="1700" b="1"/>
            </a:lvl7pPr>
            <a:lvl8pPr marL="3484916" indent="0">
              <a:buNone/>
              <a:defRPr sz="1700" b="1"/>
            </a:lvl8pPr>
            <a:lvl9pPr marL="3982761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2" cy="435647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9E63-F6C4-41FC-8086-ADE3DDEAB0E9}" type="datetimeFigureOut">
              <a:rPr lang="ru-RU" smtClean="0"/>
              <a:pPr/>
              <a:t>07.08.2018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3321-06EE-4827-8D66-06E485E79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929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9E63-F6C4-41FC-8086-ADE3DDEAB0E9}" type="datetimeFigureOut">
              <a:rPr lang="ru-RU" smtClean="0"/>
              <a:pPr/>
              <a:t>07.08.2018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3321-06EE-4827-8D66-06E485E79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0730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9E63-F6C4-41FC-8086-ADE3DDEAB0E9}" type="datetimeFigureOut">
              <a:rPr lang="ru-RU" smtClean="0"/>
              <a:pPr/>
              <a:t>07.08.2018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3321-06EE-4827-8D66-06E485E79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291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0" y="301050"/>
            <a:ext cx="3518055" cy="128121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0823" y="301052"/>
            <a:ext cx="5977907" cy="6453328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0" y="1582266"/>
            <a:ext cx="3518055" cy="5172114"/>
          </a:xfrm>
        </p:spPr>
        <p:txBody>
          <a:bodyPr/>
          <a:lstStyle>
            <a:lvl1pPr marL="0" indent="0">
              <a:buNone/>
              <a:defRPr sz="1500"/>
            </a:lvl1pPr>
            <a:lvl2pPr marL="497845" indent="0">
              <a:buNone/>
              <a:defRPr sz="1300"/>
            </a:lvl2pPr>
            <a:lvl3pPr marL="995690" indent="0">
              <a:buNone/>
              <a:defRPr sz="1100"/>
            </a:lvl3pPr>
            <a:lvl4pPr marL="1493535" indent="0">
              <a:buNone/>
              <a:defRPr sz="1000"/>
            </a:lvl4pPr>
            <a:lvl5pPr marL="1991380" indent="0">
              <a:buNone/>
              <a:defRPr sz="1000"/>
            </a:lvl5pPr>
            <a:lvl6pPr marL="2489225" indent="0">
              <a:buNone/>
              <a:defRPr sz="1000"/>
            </a:lvl6pPr>
            <a:lvl7pPr marL="2987070" indent="0">
              <a:buNone/>
              <a:defRPr sz="1000"/>
            </a:lvl7pPr>
            <a:lvl8pPr marL="3484916" indent="0">
              <a:buNone/>
              <a:defRPr sz="1000"/>
            </a:lvl8pPr>
            <a:lvl9pPr marL="398276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9E63-F6C4-41FC-8086-ADE3DDEAB0E9}" type="datetimeFigureOut">
              <a:rPr lang="ru-RU" smtClean="0"/>
              <a:pPr/>
              <a:t>07.08.2018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3321-06EE-4827-8D66-06E485E79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8751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500"/>
            </a:lvl1pPr>
            <a:lvl2pPr marL="497845" indent="0">
              <a:buNone/>
              <a:defRPr sz="3000"/>
            </a:lvl2pPr>
            <a:lvl3pPr marL="995690" indent="0">
              <a:buNone/>
              <a:defRPr sz="2600"/>
            </a:lvl3pPr>
            <a:lvl4pPr marL="1493535" indent="0">
              <a:buNone/>
              <a:defRPr sz="2200"/>
            </a:lvl4pPr>
            <a:lvl5pPr marL="1991380" indent="0">
              <a:buNone/>
              <a:defRPr sz="2200"/>
            </a:lvl5pPr>
            <a:lvl6pPr marL="2489225" indent="0">
              <a:buNone/>
              <a:defRPr sz="2200"/>
            </a:lvl6pPr>
            <a:lvl7pPr marL="2987070" indent="0">
              <a:buNone/>
              <a:defRPr sz="2200"/>
            </a:lvl7pPr>
            <a:lvl8pPr marL="3484916" indent="0">
              <a:buNone/>
              <a:defRPr sz="2200"/>
            </a:lvl8pPr>
            <a:lvl9pPr marL="3982761" indent="0">
              <a:buNone/>
              <a:defRPr sz="22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500"/>
            </a:lvl1pPr>
            <a:lvl2pPr marL="497845" indent="0">
              <a:buNone/>
              <a:defRPr sz="1300"/>
            </a:lvl2pPr>
            <a:lvl3pPr marL="995690" indent="0">
              <a:buNone/>
              <a:defRPr sz="1100"/>
            </a:lvl3pPr>
            <a:lvl4pPr marL="1493535" indent="0">
              <a:buNone/>
              <a:defRPr sz="1000"/>
            </a:lvl4pPr>
            <a:lvl5pPr marL="1991380" indent="0">
              <a:buNone/>
              <a:defRPr sz="1000"/>
            </a:lvl5pPr>
            <a:lvl6pPr marL="2489225" indent="0">
              <a:buNone/>
              <a:defRPr sz="1000"/>
            </a:lvl6pPr>
            <a:lvl7pPr marL="2987070" indent="0">
              <a:buNone/>
              <a:defRPr sz="1000"/>
            </a:lvl7pPr>
            <a:lvl8pPr marL="3484916" indent="0">
              <a:buNone/>
              <a:defRPr sz="1000"/>
            </a:lvl8pPr>
            <a:lvl9pPr marL="398276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9E63-F6C4-41FC-8086-ADE3DDEAB0E9}" type="datetimeFigureOut">
              <a:rPr lang="ru-RU" smtClean="0"/>
              <a:pPr/>
              <a:t>07.08.2018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3321-06EE-4827-8D66-06E485E79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7311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99569" tIns="49785" rIns="99569" bIns="49785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764296"/>
            <a:ext cx="9624060" cy="4990084"/>
          </a:xfrm>
          <a:prstGeom prst="rect">
            <a:avLst/>
          </a:prstGeom>
        </p:spPr>
        <p:txBody>
          <a:bodyPr vert="horz" lIns="99569" tIns="49785" rIns="99569" bIns="4978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0" y="7008172"/>
            <a:ext cx="2495127" cy="402567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D9E63-F6C4-41FC-8086-ADE3DDEAB0E9}" type="datetimeFigureOut">
              <a:rPr lang="ru-RU" smtClean="0"/>
              <a:pPr/>
              <a:t>07.08.2018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79" y="7008172"/>
            <a:ext cx="3386243" cy="402567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172"/>
            <a:ext cx="2495127" cy="402567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23321-06EE-4827-8D66-06E485E79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404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569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384" indent="-373384" algn="l" defTabSz="995690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998" indent="-311153" algn="l" defTabSz="995690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613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2458" indent="-248923" algn="l" defTabSz="99569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40303" indent="-248923" algn="l" defTabSz="995690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8148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993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838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1683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84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69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53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38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922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707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916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761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00145" y="684287"/>
            <a:ext cx="6859123" cy="2664296"/>
          </a:xfrm>
        </p:spPr>
        <p:txBody>
          <a:bodyPr lIns="0" rIns="0" anchor="t">
            <a:noAutofit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4000" dirty="0" smtClean="0"/>
              <a:t>Проблемы </a:t>
            </a:r>
            <a:r>
              <a:rPr lang="ru-RU" sz="4000" dirty="0"/>
              <a:t>и перспективы создания системы испытаний </a:t>
            </a:r>
            <a:r>
              <a:rPr lang="ru-RU" sz="4000" dirty="0" smtClean="0"/>
              <a:t>беспилотных авиационных </a:t>
            </a:r>
            <a:r>
              <a:rPr lang="ru-RU" sz="4000" dirty="0" smtClean="0"/>
              <a:t>систем</a:t>
            </a:r>
            <a:endParaRPr lang="ru-RU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5799445" y="6660951"/>
            <a:ext cx="2880320" cy="400110"/>
          </a:xfrm>
          <a:prstGeom prst="rect">
            <a:avLst/>
          </a:prstGeom>
          <a:noFill/>
        </p:spPr>
        <p:txBody>
          <a:bodyPr wrap="square" lIns="0" rtlCol="0" anchor="b">
            <a:spAutoFit/>
          </a:bodyPr>
          <a:lstStyle/>
          <a:p>
            <a:pPr algn="ctr"/>
            <a:r>
              <a:rPr lang="ru-RU" dirty="0" smtClean="0"/>
              <a:t>Казань, 2018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374592" y="5107898"/>
            <a:ext cx="5730026" cy="1015663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>
              <a:spcBef>
                <a:spcPct val="0"/>
              </a:spcBef>
              <a:tabLst>
                <a:tab pos="536575" algn="l"/>
                <a:tab pos="1073150" algn="l"/>
              </a:tabLst>
            </a:pPr>
            <a:r>
              <a:rPr lang="ru-RU" altLang="ru-RU" sz="2400" b="1" dirty="0" smtClean="0">
                <a:solidFill>
                  <a:srgbClr val="003366"/>
                </a:solidFill>
              </a:rPr>
              <a:t>Пушкарский Евгений Юрьевич</a:t>
            </a:r>
            <a:endParaRPr lang="ru-RU" altLang="ru-RU" sz="1800" b="1" dirty="0" smtClean="0">
              <a:solidFill>
                <a:srgbClr val="003366"/>
              </a:solidFill>
            </a:endParaRPr>
          </a:p>
          <a:p>
            <a:pPr algn="ctr">
              <a:spcBef>
                <a:spcPct val="0"/>
              </a:spcBef>
              <a:tabLst>
                <a:tab pos="536575" algn="l"/>
                <a:tab pos="1073150" algn="l"/>
              </a:tabLst>
            </a:pPr>
            <a:endParaRPr lang="ru-RU" altLang="ru-RU" sz="1800" b="1" dirty="0" smtClean="0">
              <a:solidFill>
                <a:srgbClr val="003366"/>
              </a:solidFill>
            </a:endParaRPr>
          </a:p>
          <a:p>
            <a:pPr algn="ctr">
              <a:spcBef>
                <a:spcPct val="0"/>
              </a:spcBef>
              <a:tabLst>
                <a:tab pos="536575" algn="l"/>
                <a:tab pos="1073150" algn="l"/>
              </a:tabLst>
            </a:pPr>
            <a:r>
              <a:rPr lang="ru-RU" altLang="ru-RU" sz="1800" b="1" dirty="0" smtClean="0">
                <a:solidFill>
                  <a:srgbClr val="003366"/>
                </a:solidFill>
              </a:rPr>
              <a:t>Генеральный директор АО ЛИИ им. </a:t>
            </a:r>
            <a:r>
              <a:rPr lang="ru-RU" altLang="ru-RU" sz="1800" b="1" dirty="0" err="1" smtClean="0">
                <a:solidFill>
                  <a:srgbClr val="003366"/>
                </a:solidFill>
              </a:rPr>
              <a:t>М.М.Громова</a:t>
            </a:r>
            <a:endParaRPr lang="ru-RU" altLang="ru-RU" sz="1800" b="1" dirty="0">
              <a:solidFill>
                <a:srgbClr val="003366"/>
              </a:solidFill>
            </a:endParaRPr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12"/>
          <a:stretch>
            <a:fillRect/>
          </a:stretch>
        </p:blipFill>
        <p:spPr>
          <a:xfrm>
            <a:off x="1" y="2484487"/>
            <a:ext cx="1674292" cy="2304256"/>
          </a:xfrm>
        </p:spPr>
      </p:pic>
    </p:spTree>
    <p:extLst>
      <p:ext uri="{BB962C8B-B14F-4D97-AF65-F5344CB8AC3E}">
        <p14:creationId xmlns:p14="http://schemas.microsoft.com/office/powerpoint/2010/main" val="396668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6140" y="684287"/>
            <a:ext cx="9624060" cy="4990084"/>
          </a:xfrm>
        </p:spPr>
        <p:txBody>
          <a:bodyPr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marL="1493535" lvl="3" indent="0" algn="ctr">
              <a:buNone/>
            </a:pPr>
            <a:r>
              <a:rPr lang="ru-RU" sz="4400" dirty="0" smtClean="0"/>
              <a:t>Спасибо за внимание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282990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58468" y="396257"/>
            <a:ext cx="7272808" cy="818574"/>
          </a:xfrm>
        </p:spPr>
        <p:txBody>
          <a:bodyPr lIns="0" tIns="0" anchor="t">
            <a:noAutofit/>
          </a:bodyPr>
          <a:lstStyle/>
          <a:p>
            <a:r>
              <a:rPr lang="ru-RU" altLang="ru-RU" sz="3000" b="1" dirty="0"/>
              <a:t>БЛА – специфический объект испытаний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26620" y="2555469"/>
            <a:ext cx="5688632" cy="1009137"/>
          </a:xfrm>
          <a:prstGeom prst="roundRect">
            <a:avLst>
              <a:gd name="adj" fmla="val 12377"/>
            </a:avLst>
          </a:prstGeom>
          <a:solidFill>
            <a:srgbClr val="92D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dirty="0" smtClean="0"/>
              <a:t>Комплекс с БЛА – робототехническая система с </a:t>
            </a:r>
            <a:r>
              <a:rPr lang="ru-RU" dirty="0" err="1" smtClean="0"/>
              <a:t>соответств</a:t>
            </a:r>
            <a:r>
              <a:rPr lang="ru-RU" dirty="0" smtClean="0"/>
              <a:t>. особенностями разработки и применения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82603" y="1214831"/>
            <a:ext cx="4894397" cy="680927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dirty="0" smtClean="0"/>
              <a:t>БЛА - ВОЗДУШНОЕ СУДНО в соотв. с Воздушным кодексом РФ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86260" y="3564606"/>
            <a:ext cx="7416824" cy="589501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dirty="0"/>
              <a:t>Быстрая смена поколений. Сменяемость технических решений (революционное развитие направления).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386260" y="4154107"/>
            <a:ext cx="7416824" cy="659711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dirty="0" smtClean="0"/>
              <a:t>Сложность и </a:t>
            </a:r>
            <a:r>
              <a:rPr lang="ru-RU" dirty="0" err="1" smtClean="0"/>
              <a:t>многосвязность</a:t>
            </a:r>
            <a:r>
              <a:rPr lang="ru-RU" dirty="0" smtClean="0"/>
              <a:t> перспективных роботизированных авиационных систем, как компонент РТК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386260" y="4813818"/>
            <a:ext cx="7416824" cy="523466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dirty="0"/>
              <a:t>Специфические требования к информационным </a:t>
            </a:r>
            <a:r>
              <a:rPr lang="ru-RU" dirty="0" smtClean="0"/>
              <a:t>системам, средам </a:t>
            </a:r>
            <a:r>
              <a:rPr lang="ru-RU" dirty="0"/>
              <a:t>и условиям их работы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54212" y="6621629"/>
            <a:ext cx="8531225" cy="67000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/>
              <a:t>Включение в систему </a:t>
            </a:r>
            <a:r>
              <a:rPr lang="ru-RU" dirty="0" smtClean="0"/>
              <a:t>летных испытаний </a:t>
            </a:r>
            <a:r>
              <a:rPr lang="ru-RU" dirty="0"/>
              <a:t>исследовательской компоненты 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954212" y="5707417"/>
            <a:ext cx="8545512" cy="863586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/>
              <a:t>Создание специальной испытательной </a:t>
            </a:r>
            <a:r>
              <a:rPr lang="ru-RU" dirty="0" smtClean="0"/>
              <a:t>системы беспилотных комплексов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94173" y="1895758"/>
            <a:ext cx="4882827" cy="630183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/>
              <a:t>Особые требования к безопасности испытательных </a:t>
            </a:r>
            <a:r>
              <a:rPr lang="ru-RU" dirty="0" smtClean="0"/>
              <a:t>процедур</a:t>
            </a:r>
            <a:endParaRPr lang="ru-RU" dirty="0"/>
          </a:p>
        </p:txBody>
      </p:sp>
      <p:sp>
        <p:nvSpPr>
          <p:cNvPr id="16" name="Стрелка вниз 15"/>
          <p:cNvSpPr/>
          <p:nvPr/>
        </p:nvSpPr>
        <p:spPr>
          <a:xfrm>
            <a:off x="4992812" y="5257402"/>
            <a:ext cx="484188" cy="604177"/>
          </a:xfrm>
          <a:prstGeom prst="downArrow">
            <a:avLst/>
          </a:prstGeom>
          <a:solidFill>
            <a:srgbClr val="00B05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49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62124" y="252238"/>
            <a:ext cx="10369152" cy="4346193"/>
          </a:xfrm>
          <a:prstGeom prst="roundRect">
            <a:avLst/>
          </a:prstGeom>
          <a:solidFill>
            <a:schemeClr val="accent3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4376191" y="369873"/>
            <a:ext cx="2701925" cy="9144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Система испытаний </a:t>
            </a:r>
            <a:r>
              <a:rPr lang="ru-RU" dirty="0" smtClean="0"/>
              <a:t>БЛА </a:t>
            </a:r>
            <a:r>
              <a:rPr lang="ru-RU" dirty="0"/>
              <a:t>и </a:t>
            </a:r>
            <a:r>
              <a:rPr lang="ru-RU" dirty="0" smtClean="0"/>
              <a:t>РАС</a:t>
            </a:r>
            <a:endParaRPr lang="ru-RU" dirty="0"/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7061829" y="1629180"/>
            <a:ext cx="3381152" cy="482600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/>
              <a:t>Нормативная база испытаний</a:t>
            </a:r>
          </a:p>
        </p:txBody>
      </p:sp>
      <p:sp>
        <p:nvSpPr>
          <p:cNvPr id="60" name="Стрелка углом вверх 59"/>
          <p:cNvSpPr/>
          <p:nvPr/>
        </p:nvSpPr>
        <p:spPr>
          <a:xfrm rot="10800000">
            <a:off x="3941216" y="944548"/>
            <a:ext cx="381000" cy="679450"/>
          </a:xfrm>
          <a:prstGeom prst="bentUpArrow">
            <a:avLst/>
          </a:prstGeom>
          <a:solidFill>
            <a:schemeClr val="accent1">
              <a:lumMod val="5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1" name="Стрелка углом вверх 60"/>
          <p:cNvSpPr/>
          <p:nvPr/>
        </p:nvSpPr>
        <p:spPr>
          <a:xfrm rot="10800000" flipH="1">
            <a:off x="7138441" y="909623"/>
            <a:ext cx="395287" cy="677863"/>
          </a:xfrm>
          <a:prstGeom prst="bentUpArrow">
            <a:avLst/>
          </a:prstGeom>
          <a:solidFill>
            <a:schemeClr val="accent1">
              <a:lumMod val="5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1083970" y="4725094"/>
            <a:ext cx="1736725" cy="330398"/>
          </a:xfrm>
          <a:prstGeom prst="roundRect">
            <a:avLst/>
          </a:prstGeom>
          <a:solidFill>
            <a:schemeClr val="tx1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/>
              <a:t>Заказчик</a:t>
            </a: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1083970" y="5182154"/>
            <a:ext cx="1934220" cy="330770"/>
          </a:xfrm>
          <a:prstGeom prst="roundRect">
            <a:avLst/>
          </a:prstGeom>
          <a:solidFill>
            <a:schemeClr val="tx1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/>
              <a:t>Минпромторг</a:t>
            </a: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1056260" y="5639586"/>
            <a:ext cx="5811897" cy="394203"/>
          </a:xfrm>
          <a:prstGeom prst="roundRect">
            <a:avLst/>
          </a:prstGeom>
          <a:solidFill>
            <a:schemeClr val="tx1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 smtClean="0"/>
              <a:t>Институты авиапромышленности, </a:t>
            </a:r>
            <a:r>
              <a:rPr lang="ru-RU" sz="1400" dirty="0"/>
              <a:t>другие институты</a:t>
            </a: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7273365" y="5525598"/>
            <a:ext cx="2664296" cy="508192"/>
          </a:xfrm>
          <a:prstGeom prst="roundRect">
            <a:avLst/>
          </a:prstGeom>
          <a:solidFill>
            <a:schemeClr val="tx1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/>
              <a:t>Инициативные разработчики</a:t>
            </a: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7273365" y="4725094"/>
            <a:ext cx="2664296" cy="567598"/>
          </a:xfrm>
          <a:prstGeom prst="roundRect">
            <a:avLst/>
          </a:prstGeom>
          <a:solidFill>
            <a:schemeClr val="tx1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/>
              <a:t>Исполнители </a:t>
            </a:r>
            <a:r>
              <a:rPr lang="ru-RU" sz="1400" dirty="0" smtClean="0"/>
              <a:t>ОКР и НИР</a:t>
            </a:r>
            <a:endParaRPr lang="ru-RU" sz="1400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63276" y="1696081"/>
            <a:ext cx="3970096" cy="4826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 smtClean="0"/>
              <a:t>Материальная база</a:t>
            </a:r>
            <a:endParaRPr lang="ru-RU" sz="1600" dirty="0"/>
          </a:p>
        </p:txBody>
      </p:sp>
      <p:sp>
        <p:nvSpPr>
          <p:cNvPr id="22" name="Стрелка вниз 21"/>
          <p:cNvSpPr/>
          <p:nvPr/>
        </p:nvSpPr>
        <p:spPr>
          <a:xfrm>
            <a:off x="1024507" y="2239264"/>
            <a:ext cx="169863" cy="277812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>
            <a:off x="2575245" y="2249488"/>
            <a:ext cx="169863" cy="277812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>
            <a:off x="4041051" y="2233001"/>
            <a:ext cx="169863" cy="277812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" name="Стрелка вниз 24"/>
          <p:cNvSpPr/>
          <p:nvPr/>
        </p:nvSpPr>
        <p:spPr>
          <a:xfrm>
            <a:off x="7925174" y="2249488"/>
            <a:ext cx="169863" cy="277812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9672001" y="2239606"/>
            <a:ext cx="169863" cy="277812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235626" y="2565134"/>
            <a:ext cx="1450632" cy="681405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 smtClean="0"/>
              <a:t>Аэродромная база</a:t>
            </a:r>
            <a:endParaRPr lang="ru-RU" sz="1400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1877415" y="2576777"/>
            <a:ext cx="1457311" cy="681405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 smtClean="0"/>
              <a:t>Полигонная база</a:t>
            </a:r>
            <a:endParaRPr lang="ru-RU" sz="1400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3470704" y="2586870"/>
            <a:ext cx="1359848" cy="681405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 smtClean="0"/>
              <a:t>Стендовая база и ЛЛ</a:t>
            </a:r>
            <a:endParaRPr lang="ru-RU" sz="1400" dirty="0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061829" y="2576777"/>
            <a:ext cx="1416743" cy="681405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 smtClean="0"/>
              <a:t>Нормативно-правовая база</a:t>
            </a:r>
            <a:endParaRPr lang="ru-RU" sz="1400" dirty="0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9140725" y="2576777"/>
            <a:ext cx="1324869" cy="681405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 smtClean="0"/>
              <a:t>Нормативно-техническая база</a:t>
            </a:r>
            <a:endParaRPr lang="ru-RU" sz="1400" dirty="0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7507942" y="3596104"/>
            <a:ext cx="2609250" cy="494436"/>
          </a:xfrm>
          <a:prstGeom prst="roundRect">
            <a:avLst/>
          </a:prstGeom>
          <a:solidFill>
            <a:srgbClr val="0070C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 smtClean="0"/>
              <a:t>персонал</a:t>
            </a:r>
            <a:endParaRPr lang="ru-RU" sz="1600" dirty="0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1302642" y="3599776"/>
            <a:ext cx="2087600" cy="490764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 smtClean="0"/>
              <a:t>Методическая база</a:t>
            </a:r>
            <a:endParaRPr lang="ru-RU" sz="1600" dirty="0"/>
          </a:p>
        </p:txBody>
      </p:sp>
      <p:cxnSp>
        <p:nvCxnSpPr>
          <p:cNvPr id="9" name="Прямая соединительная линия 8"/>
          <p:cNvCxnSpPr>
            <a:stCxn id="53" idx="2"/>
          </p:cNvCxnSpPr>
          <p:nvPr/>
        </p:nvCxnSpPr>
        <p:spPr>
          <a:xfrm flipH="1">
            <a:off x="5706740" y="1284273"/>
            <a:ext cx="20414" cy="2559049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>
            <a:stCxn id="36" idx="3"/>
            <a:endCxn id="35" idx="1"/>
          </p:cNvCxnSpPr>
          <p:nvPr/>
        </p:nvCxnSpPr>
        <p:spPr>
          <a:xfrm flipV="1">
            <a:off x="3390242" y="3843322"/>
            <a:ext cx="4117700" cy="1836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243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Овал 17"/>
          <p:cNvSpPr/>
          <p:nvPr/>
        </p:nvSpPr>
        <p:spPr>
          <a:xfrm>
            <a:off x="6349197" y="981303"/>
            <a:ext cx="3191330" cy="331236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3739546" y="1044327"/>
            <a:ext cx="3191330" cy="331236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02484" y="396256"/>
            <a:ext cx="6756246" cy="648071"/>
          </a:xfrm>
        </p:spPr>
        <p:txBody>
          <a:bodyPr lIns="0" tIns="0" anchor="t">
            <a:noAutofit/>
          </a:bodyPr>
          <a:lstStyle/>
          <a:p>
            <a:pPr algn="r"/>
            <a:r>
              <a:rPr lang="ru-RU" sz="3000" dirty="0"/>
              <a:t>Этапы процесса </a:t>
            </a:r>
            <a:r>
              <a:rPr lang="ru-RU" sz="3000" dirty="0" smtClean="0"/>
              <a:t>летных испытаний</a:t>
            </a:r>
            <a:endParaRPr lang="ru-RU" sz="30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64841" y="1680814"/>
            <a:ext cx="2537643" cy="2129527"/>
          </a:xfrm>
          <a:prstGeom prst="roundRect">
            <a:avLst/>
          </a:prstGeom>
          <a:solidFill>
            <a:srgbClr val="0070C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err="1" smtClean="0"/>
              <a:t>Исследовательск</a:t>
            </a:r>
            <a:r>
              <a:rPr lang="ru-RU" dirty="0" smtClean="0"/>
              <a:t> летные испытания</a:t>
            </a:r>
            <a:r>
              <a:rPr lang="ru-RU" dirty="0"/>
              <a:t>,</a:t>
            </a:r>
          </a:p>
          <a:p>
            <a:pPr algn="ctr">
              <a:defRPr/>
            </a:pPr>
            <a:r>
              <a:rPr lang="ru-RU" dirty="0" smtClean="0"/>
              <a:t>НИР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762524" y="4788743"/>
            <a:ext cx="2448272" cy="1080120"/>
          </a:xfrm>
          <a:prstGeom prst="roundRect">
            <a:avLst/>
          </a:prstGeom>
          <a:solidFill>
            <a:srgbClr val="7030A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Исп. </a:t>
            </a:r>
            <a:r>
              <a:rPr lang="ru-RU" dirty="0" smtClean="0"/>
              <a:t>средств борьбы (ПНП) с БЛА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749030" y="5764536"/>
            <a:ext cx="1371600" cy="650875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ВИ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010996" y="4368310"/>
            <a:ext cx="1406996" cy="914399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КИ</a:t>
            </a:r>
          </a:p>
          <a:p>
            <a:pPr algn="ctr">
              <a:defRPr/>
            </a:pP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474492" y="1743624"/>
            <a:ext cx="1708186" cy="206671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/>
              <a:t>ЗИ 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380013" y="5062424"/>
            <a:ext cx="1371600" cy="849365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/>
              <a:t>СЛИ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9114791" y="6272580"/>
            <a:ext cx="1371600" cy="706437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/>
              <a:t>ОЭ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519740" y="1743624"/>
            <a:ext cx="1872208" cy="206671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ЛКИ 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623305" y="1766759"/>
            <a:ext cx="2331907" cy="2043583"/>
          </a:xfrm>
          <a:prstGeom prst="roundRect">
            <a:avLst/>
          </a:prstGeom>
          <a:solidFill>
            <a:srgbClr val="00B050"/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ГИ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61285" y="1241429"/>
            <a:ext cx="9478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ПИ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7623305" y="1280704"/>
            <a:ext cx="9478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ГСИ</a:t>
            </a:r>
            <a:endParaRPr lang="ru-RU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38188" y="4284687"/>
            <a:ext cx="2592288" cy="1080120"/>
          </a:xfrm>
          <a:prstGeom prst="roundRect">
            <a:avLst/>
          </a:prstGeom>
          <a:solidFill>
            <a:srgbClr val="7030A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Исп. </a:t>
            </a:r>
            <a:r>
              <a:rPr lang="ru-RU" dirty="0" smtClean="0"/>
              <a:t>принципов и средств </a:t>
            </a:r>
            <a:r>
              <a:rPr lang="ru-RU" dirty="0" err="1" smtClean="0"/>
              <a:t>использ</a:t>
            </a:r>
            <a:r>
              <a:rPr lang="ru-RU" dirty="0" smtClean="0"/>
              <a:t> БЛА в Едином ВП</a:t>
            </a:r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954212" y="6228903"/>
            <a:ext cx="4270426" cy="1080120"/>
          </a:xfrm>
          <a:prstGeom prst="roundRect">
            <a:avLst/>
          </a:prstGeom>
          <a:solidFill>
            <a:srgbClr val="7030A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Исп. инициативных проектов</a:t>
            </a:r>
          </a:p>
        </p:txBody>
      </p:sp>
    </p:spTree>
    <p:extLst>
      <p:ext uri="{BB962C8B-B14F-4D97-AF65-F5344CB8AC3E}">
        <p14:creationId xmlns:p14="http://schemas.microsoft.com/office/powerpoint/2010/main" val="17746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2444" y="396257"/>
            <a:ext cx="7416824" cy="792086"/>
          </a:xfrm>
        </p:spPr>
        <p:txBody>
          <a:bodyPr lIns="0" tIns="0" anchor="t">
            <a:noAutofit/>
          </a:bodyPr>
          <a:lstStyle/>
          <a:p>
            <a:r>
              <a:rPr lang="ru-RU" sz="2400" dirty="0" smtClean="0"/>
              <a:t>Перечень ключевых документов, определяющих порядок использования авиационной техники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94172" y="1081480"/>
            <a:ext cx="9721079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400" b="1" u="sng" dirty="0" smtClean="0"/>
              <a:t>I  </a:t>
            </a:r>
            <a:r>
              <a:rPr lang="ru-RU" sz="1400" b="1" u="sng" dirty="0" smtClean="0"/>
              <a:t>Нормативно-правовые документы.</a:t>
            </a:r>
          </a:p>
          <a:p>
            <a:pPr lvl="0" algn="ctr"/>
            <a:endParaRPr lang="ru-RU" sz="1400" b="1" u="sng" dirty="0" smtClean="0"/>
          </a:p>
          <a:p>
            <a:r>
              <a:rPr lang="ru-RU" dirty="0" smtClean="0"/>
              <a:t>-Воздушный кодекс Российской Федерации;</a:t>
            </a:r>
          </a:p>
          <a:p>
            <a:endParaRPr lang="ru-RU" dirty="0" smtClean="0"/>
          </a:p>
          <a:p>
            <a:r>
              <a:rPr lang="ru-RU" dirty="0" smtClean="0"/>
              <a:t>-Федеральные правила использования воздушного пространства Российской Федерации (ФП ИВП) </a:t>
            </a:r>
          </a:p>
          <a:p>
            <a:endParaRPr lang="ru-RU" dirty="0"/>
          </a:p>
          <a:p>
            <a:r>
              <a:rPr lang="ru-RU" dirty="0" smtClean="0"/>
              <a:t>-Федеральные авиационные правила полетов в воздушном пространстве Российской Федерации (ФАП ПВП) </a:t>
            </a:r>
          </a:p>
          <a:p>
            <a:endParaRPr lang="ru-RU" dirty="0"/>
          </a:p>
          <a:p>
            <a:r>
              <a:rPr lang="ru-RU" dirty="0" smtClean="0"/>
              <a:t>-Федеральные авиационные правила производства полетов государственной и экспериментальной авиации </a:t>
            </a:r>
            <a:r>
              <a:rPr lang="ru-RU" dirty="0"/>
              <a:t>(ФАП </a:t>
            </a:r>
            <a:r>
              <a:rPr lang="ru-RU" dirty="0" smtClean="0"/>
              <a:t>ПП</a:t>
            </a:r>
            <a:r>
              <a:rPr lang="ru-RU" dirty="0"/>
              <a:t>)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-Федеральные авиационные правила производства полетов БЛА государственной авиации.</a:t>
            </a:r>
          </a:p>
          <a:p>
            <a:endParaRPr lang="ru-RU" b="1" dirty="0"/>
          </a:p>
          <a:p>
            <a:r>
              <a:rPr lang="ru-RU" b="1" dirty="0" smtClean="0">
                <a:solidFill>
                  <a:srgbClr val="FF0000"/>
                </a:solidFill>
              </a:rPr>
              <a:t>В Федеральных авиационных правилах </a:t>
            </a:r>
            <a:r>
              <a:rPr lang="ru-RU" dirty="0" smtClean="0">
                <a:solidFill>
                  <a:srgbClr val="FF0000"/>
                </a:solidFill>
              </a:rPr>
              <a:t>вопросы порядка выполнения испытательных полетов БЛА не определены.</a:t>
            </a:r>
          </a:p>
          <a:p>
            <a:endParaRPr lang="ru-RU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29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2444" y="396257"/>
            <a:ext cx="7416824" cy="792086"/>
          </a:xfrm>
        </p:spPr>
        <p:txBody>
          <a:bodyPr lIns="0" tIns="0" anchor="t">
            <a:noAutofit/>
          </a:bodyPr>
          <a:lstStyle/>
          <a:p>
            <a:r>
              <a:rPr lang="ru-RU" sz="2400" dirty="0" smtClean="0"/>
              <a:t>Перечень ключевых документов, определяющих порядок испытаний </a:t>
            </a:r>
            <a:r>
              <a:rPr lang="ru-RU" sz="2400" smtClean="0"/>
              <a:t>авиационной техники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66180" y="1476375"/>
            <a:ext cx="9721079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400" dirty="0" smtClean="0"/>
              <a:t>         </a:t>
            </a:r>
            <a:endParaRPr lang="ru-RU" sz="1600" dirty="0" smtClean="0"/>
          </a:p>
          <a:p>
            <a:pPr lvl="0"/>
            <a:r>
              <a:rPr lang="ru-RU" sz="1600" dirty="0" smtClean="0"/>
              <a:t>        В соответствии с требованиями ФАП особые требования предъявляются к аттестации и допуску к деятельности </a:t>
            </a:r>
            <a:r>
              <a:rPr lang="ru-RU" sz="1600" b="1" dirty="0" smtClean="0"/>
              <a:t>авиационного персонала</a:t>
            </a:r>
            <a:r>
              <a:rPr lang="ru-RU" sz="1600" dirty="0" smtClean="0"/>
              <a:t>, проводящего и обеспечивающего летные испытания ВС.</a:t>
            </a:r>
          </a:p>
          <a:p>
            <a:pPr lvl="0"/>
            <a:endParaRPr lang="ru-RU" sz="1600" dirty="0" smtClean="0"/>
          </a:p>
          <a:p>
            <a:pPr lvl="0"/>
            <a:r>
              <a:rPr lang="ru-RU" sz="1600" dirty="0"/>
              <a:t> </a:t>
            </a:r>
            <a:r>
              <a:rPr lang="ru-RU" sz="1600" dirty="0" smtClean="0"/>
              <a:t>        Для проведения испытательных полетов летательный аппарат должен быть </a:t>
            </a:r>
            <a:r>
              <a:rPr lang="ru-RU" sz="1600" b="1" dirty="0" smtClean="0"/>
              <a:t>аттестован как судно экспериментальной авиации.</a:t>
            </a:r>
          </a:p>
          <a:p>
            <a:pPr lvl="0"/>
            <a:endParaRPr lang="ru-RU" sz="1600" dirty="0"/>
          </a:p>
          <a:p>
            <a:pPr lvl="0"/>
            <a:r>
              <a:rPr lang="ru-RU" sz="1600" dirty="0" smtClean="0"/>
              <a:t>         В соответствии с требованиями ФАП </a:t>
            </a:r>
            <a:r>
              <a:rPr lang="ru-RU" sz="1600" b="1" dirty="0" smtClean="0"/>
              <a:t>допуск</a:t>
            </a:r>
            <a:r>
              <a:rPr lang="ru-RU" sz="1600" dirty="0" smtClean="0"/>
              <a:t> опытного воздушного судна </a:t>
            </a:r>
            <a:r>
              <a:rPr lang="ru-RU" sz="1600" b="1" dirty="0" smtClean="0"/>
              <a:t>к первому испытательному полету </a:t>
            </a:r>
            <a:r>
              <a:rPr lang="ru-RU" sz="1600" dirty="0" smtClean="0"/>
              <a:t>рассматривается на Методическом совете экспериментальной авиации в обязательном порядке. На Методическом совете ЭА организация-разработчик воздушного судна представляет пакет из более чем 30 документов и заключений профильных НИИ. </a:t>
            </a:r>
          </a:p>
          <a:p>
            <a:r>
              <a:rPr lang="ru-RU" sz="1600" dirty="0"/>
              <a:t> </a:t>
            </a:r>
            <a:r>
              <a:rPr lang="ru-RU" sz="1600" dirty="0" smtClean="0"/>
              <a:t>        </a:t>
            </a:r>
          </a:p>
          <a:p>
            <a:pPr lvl="0"/>
            <a:r>
              <a:rPr lang="ru-RU" sz="1600" dirty="0" smtClean="0"/>
              <a:t>         В соответствии с </a:t>
            </a:r>
            <a:r>
              <a:rPr lang="ru-RU" sz="1600" b="1" dirty="0" smtClean="0"/>
              <a:t>Нормами годности к эксплуатации аэродромов экспериментальной авиации </a:t>
            </a:r>
            <a:r>
              <a:rPr lang="ru-RU" sz="1600" dirty="0" smtClean="0"/>
              <a:t>(НГЭА ЭА) предъявляются специальные требования:</a:t>
            </a:r>
          </a:p>
          <a:p>
            <a:r>
              <a:rPr lang="ru-RU" sz="1600" dirty="0" smtClean="0"/>
              <a:t>- к наличию и функционированию систем высокоточных внешнетраекторных измерений (ВВТИ);</a:t>
            </a:r>
          </a:p>
          <a:p>
            <a:r>
              <a:rPr lang="ru-RU" sz="1600" dirty="0" smtClean="0"/>
              <a:t>- системе связи и радиотехнического обеспечения полетов (СС и РТОП);</a:t>
            </a:r>
          </a:p>
          <a:p>
            <a:r>
              <a:rPr lang="ru-RU" sz="1600" dirty="0" smtClean="0"/>
              <a:t>- системе поисково-спасательного и аварийного обеспечения полетов (СПАСОП);</a:t>
            </a:r>
          </a:p>
          <a:p>
            <a:r>
              <a:rPr lang="ru-RU" sz="1600" dirty="0" smtClean="0"/>
              <a:t>- по обеспеченностью средствами воздействий при неплановом полете, </a:t>
            </a:r>
          </a:p>
          <a:p>
            <a:r>
              <a:rPr lang="ru-RU" sz="1600" dirty="0" smtClean="0"/>
              <a:t>- по обеспеченностью выделенным воздушным пространством соответствующей размерности.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31229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62124" y="144856"/>
            <a:ext cx="10369152" cy="4426872"/>
          </a:xfrm>
          <a:prstGeom prst="roundRect">
            <a:avLst/>
          </a:prstGeom>
          <a:solidFill>
            <a:schemeClr val="accent3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95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DINPro-Medium"/>
              <a:ea typeface="+mn-ea"/>
              <a:cs typeface="+mn-cs"/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4376191" y="369873"/>
            <a:ext cx="2701925" cy="9144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95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183667"/>
                </a:solidFill>
                <a:effectLst/>
                <a:uLnTx/>
                <a:uFillTx/>
                <a:latin typeface="DINPro-Medium"/>
                <a:ea typeface="+mn-ea"/>
                <a:cs typeface="+mn-cs"/>
              </a:rPr>
              <a:t>Система испытаний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183667"/>
                </a:solidFill>
                <a:effectLst/>
                <a:uLnTx/>
                <a:uFillTx/>
                <a:latin typeface="DINPro-Medium"/>
                <a:ea typeface="+mn-ea"/>
                <a:cs typeface="+mn-cs"/>
              </a:rPr>
              <a:t>КсБЛА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83667"/>
                </a:solidFill>
                <a:effectLst/>
                <a:uLnTx/>
                <a:uFillTx/>
                <a:latin typeface="DINPro-Medium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183667"/>
                </a:solidFill>
                <a:effectLst/>
                <a:uLnTx/>
                <a:uFillTx/>
                <a:latin typeface="DINPro-Medium"/>
                <a:ea typeface="+mn-ea"/>
                <a:cs typeface="+mn-cs"/>
              </a:rPr>
              <a:t>и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83667"/>
                </a:solidFill>
                <a:effectLst/>
                <a:uLnTx/>
                <a:uFillTx/>
                <a:latin typeface="DINPro-Medium"/>
                <a:ea typeface="+mn-ea"/>
                <a:cs typeface="+mn-cs"/>
              </a:rPr>
              <a:t>РАС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183667"/>
              </a:solidFill>
              <a:effectLst/>
              <a:uLnTx/>
              <a:uFillTx/>
              <a:latin typeface="DINPro-Medium"/>
              <a:ea typeface="+mn-ea"/>
              <a:cs typeface="+mn-cs"/>
            </a:endParaRP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7061829" y="1629180"/>
            <a:ext cx="3381152" cy="482600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95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183667"/>
                </a:solidFill>
                <a:effectLst/>
                <a:uLnTx/>
                <a:uFillTx/>
                <a:latin typeface="DINPro-Medium"/>
                <a:ea typeface="+mn-ea"/>
                <a:cs typeface="+mn-cs"/>
              </a:rPr>
              <a:t>Нормативная база испытаний</a:t>
            </a:r>
          </a:p>
        </p:txBody>
      </p:sp>
      <p:sp>
        <p:nvSpPr>
          <p:cNvPr id="60" name="Стрелка углом вверх 59"/>
          <p:cNvSpPr/>
          <p:nvPr/>
        </p:nvSpPr>
        <p:spPr>
          <a:xfrm rot="10800000">
            <a:off x="3941216" y="944548"/>
            <a:ext cx="381000" cy="679450"/>
          </a:xfrm>
          <a:prstGeom prst="bentUpArrow">
            <a:avLst/>
          </a:prstGeom>
          <a:solidFill>
            <a:schemeClr val="accent1">
              <a:lumMod val="5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95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DINPro-Medium"/>
              <a:ea typeface="+mn-ea"/>
              <a:cs typeface="+mn-cs"/>
            </a:endParaRPr>
          </a:p>
        </p:txBody>
      </p:sp>
      <p:sp>
        <p:nvSpPr>
          <p:cNvPr id="61" name="Стрелка углом вверх 60"/>
          <p:cNvSpPr/>
          <p:nvPr/>
        </p:nvSpPr>
        <p:spPr>
          <a:xfrm rot="10800000" flipH="1">
            <a:off x="7138441" y="909623"/>
            <a:ext cx="395287" cy="677863"/>
          </a:xfrm>
          <a:prstGeom prst="bentUpArrow">
            <a:avLst/>
          </a:prstGeom>
          <a:solidFill>
            <a:schemeClr val="accent1">
              <a:lumMod val="5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95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DINPro-Medium"/>
              <a:ea typeface="+mn-ea"/>
              <a:cs typeface="+mn-cs"/>
            </a:endParaRPr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1083970" y="4725094"/>
            <a:ext cx="1736725" cy="330398"/>
          </a:xfrm>
          <a:prstGeom prst="roundRect">
            <a:avLst/>
          </a:prstGeom>
          <a:solidFill>
            <a:schemeClr val="tx1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95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83667"/>
                </a:solidFill>
                <a:effectLst/>
                <a:uLnTx/>
                <a:uFillTx/>
                <a:latin typeface="DINPro-Medium"/>
                <a:ea typeface="+mn-ea"/>
                <a:cs typeface="+mn-cs"/>
              </a:rPr>
              <a:t>Заказчик</a:t>
            </a: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1083970" y="5182154"/>
            <a:ext cx="1934220" cy="330770"/>
          </a:xfrm>
          <a:prstGeom prst="roundRect">
            <a:avLst/>
          </a:prstGeom>
          <a:solidFill>
            <a:schemeClr val="tx1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95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83667"/>
                </a:solidFill>
                <a:effectLst/>
                <a:uLnTx/>
                <a:uFillTx/>
                <a:latin typeface="DINPro-Medium"/>
                <a:ea typeface="+mn-ea"/>
                <a:cs typeface="+mn-cs"/>
              </a:rPr>
              <a:t>Минпромторг</a:t>
            </a: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1056260" y="5639586"/>
            <a:ext cx="5811897" cy="394203"/>
          </a:xfrm>
          <a:prstGeom prst="roundRect">
            <a:avLst/>
          </a:prstGeom>
          <a:solidFill>
            <a:schemeClr val="tx1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95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83667"/>
                </a:solidFill>
                <a:effectLst/>
                <a:uLnTx/>
                <a:uFillTx/>
                <a:latin typeface="DINPro-Medium"/>
                <a:ea typeface="+mn-ea"/>
                <a:cs typeface="+mn-cs"/>
              </a:rPr>
              <a:t>институты авиапрома,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83667"/>
                </a:solidFill>
                <a:effectLst/>
                <a:uLnTx/>
                <a:uFillTx/>
                <a:latin typeface="DINPro-Medium"/>
                <a:ea typeface="+mn-ea"/>
                <a:cs typeface="+mn-cs"/>
              </a:rPr>
              <a:t>другие институты</a:t>
            </a: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7273365" y="5525598"/>
            <a:ext cx="2664296" cy="508192"/>
          </a:xfrm>
          <a:prstGeom prst="roundRect">
            <a:avLst/>
          </a:prstGeom>
          <a:solidFill>
            <a:schemeClr val="tx1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95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83667"/>
                </a:solidFill>
                <a:effectLst/>
                <a:uLnTx/>
                <a:uFillTx/>
                <a:latin typeface="DINPro-Medium"/>
                <a:ea typeface="+mn-ea"/>
                <a:cs typeface="+mn-cs"/>
              </a:rPr>
              <a:t>Инициативные разработчики</a:t>
            </a: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7273365" y="4725094"/>
            <a:ext cx="2664296" cy="567598"/>
          </a:xfrm>
          <a:prstGeom prst="roundRect">
            <a:avLst/>
          </a:prstGeom>
          <a:solidFill>
            <a:schemeClr val="tx1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95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83667"/>
                </a:solidFill>
                <a:effectLst/>
                <a:uLnTx/>
                <a:uFillTx/>
                <a:latin typeface="DINPro-Medium"/>
                <a:ea typeface="+mn-ea"/>
                <a:cs typeface="+mn-cs"/>
              </a:rPr>
              <a:t>Исполнители ОКР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63276" y="1696081"/>
            <a:ext cx="3970096" cy="4826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95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83667"/>
                </a:solidFill>
                <a:effectLst/>
                <a:uLnTx/>
                <a:uFillTx/>
                <a:latin typeface="DINPro-Medium"/>
                <a:ea typeface="+mn-ea"/>
                <a:cs typeface="+mn-cs"/>
              </a:rPr>
              <a:t>Материальная база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83667"/>
              </a:solidFill>
              <a:effectLst/>
              <a:uLnTx/>
              <a:uFillTx/>
              <a:latin typeface="DINPro-Medium"/>
              <a:ea typeface="+mn-ea"/>
              <a:cs typeface="+mn-cs"/>
            </a:endParaRPr>
          </a:p>
        </p:txBody>
      </p:sp>
      <p:sp>
        <p:nvSpPr>
          <p:cNvPr id="22" name="Стрелка вниз 21"/>
          <p:cNvSpPr/>
          <p:nvPr/>
        </p:nvSpPr>
        <p:spPr>
          <a:xfrm>
            <a:off x="1024507" y="2239264"/>
            <a:ext cx="169863" cy="277812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95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DINPro-Medium"/>
              <a:ea typeface="+mn-ea"/>
              <a:cs typeface="+mn-cs"/>
            </a:endParaRPr>
          </a:p>
        </p:txBody>
      </p:sp>
      <p:sp>
        <p:nvSpPr>
          <p:cNvPr id="23" name="Стрелка вниз 22"/>
          <p:cNvSpPr/>
          <p:nvPr/>
        </p:nvSpPr>
        <p:spPr>
          <a:xfrm>
            <a:off x="2575245" y="2249488"/>
            <a:ext cx="169863" cy="277812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95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DINPro-Medium"/>
              <a:ea typeface="+mn-ea"/>
              <a:cs typeface="+mn-cs"/>
            </a:endParaRPr>
          </a:p>
        </p:txBody>
      </p:sp>
      <p:sp>
        <p:nvSpPr>
          <p:cNvPr id="24" name="Стрелка вниз 23"/>
          <p:cNvSpPr/>
          <p:nvPr/>
        </p:nvSpPr>
        <p:spPr>
          <a:xfrm>
            <a:off x="4041051" y="2233001"/>
            <a:ext cx="169863" cy="277812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95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DINPro-Medium"/>
              <a:ea typeface="+mn-ea"/>
              <a:cs typeface="+mn-cs"/>
            </a:endParaRPr>
          </a:p>
        </p:txBody>
      </p:sp>
      <p:sp>
        <p:nvSpPr>
          <p:cNvPr id="25" name="Стрелка вниз 24"/>
          <p:cNvSpPr/>
          <p:nvPr/>
        </p:nvSpPr>
        <p:spPr>
          <a:xfrm>
            <a:off x="7925174" y="2249488"/>
            <a:ext cx="169863" cy="277812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95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DINPro-Medium"/>
              <a:ea typeface="+mn-ea"/>
              <a:cs typeface="+mn-cs"/>
            </a:endParaRPr>
          </a:p>
        </p:txBody>
      </p:sp>
      <p:sp>
        <p:nvSpPr>
          <p:cNvPr id="27" name="Стрелка вниз 26"/>
          <p:cNvSpPr/>
          <p:nvPr/>
        </p:nvSpPr>
        <p:spPr>
          <a:xfrm>
            <a:off x="9672001" y="2239606"/>
            <a:ext cx="169863" cy="277812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95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DINPro-Medium"/>
              <a:ea typeface="+mn-ea"/>
              <a:cs typeface="+mn-cs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235626" y="2565134"/>
            <a:ext cx="1450632" cy="681405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95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83667"/>
                </a:solidFill>
                <a:effectLst/>
                <a:uLnTx/>
                <a:uFillTx/>
                <a:latin typeface="DINPro-Medium"/>
                <a:ea typeface="+mn-ea"/>
                <a:cs typeface="+mn-cs"/>
              </a:rPr>
              <a:t>Аэродромная база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183667"/>
              </a:solidFill>
              <a:effectLst/>
              <a:uLnTx/>
              <a:uFillTx/>
              <a:latin typeface="DINPro-Medium"/>
              <a:ea typeface="+mn-ea"/>
              <a:cs typeface="+mn-cs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1877415" y="2576777"/>
            <a:ext cx="1457311" cy="681405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95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83667"/>
                </a:solidFill>
                <a:effectLst/>
                <a:uLnTx/>
                <a:uFillTx/>
                <a:latin typeface="DINPro-Medium"/>
                <a:ea typeface="+mn-ea"/>
                <a:cs typeface="+mn-cs"/>
              </a:rPr>
              <a:t>Полигонная база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183667"/>
              </a:solidFill>
              <a:effectLst/>
              <a:uLnTx/>
              <a:uFillTx/>
              <a:latin typeface="DINPro-Medium"/>
              <a:ea typeface="+mn-ea"/>
              <a:cs typeface="+mn-cs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3470704" y="2586870"/>
            <a:ext cx="1359848" cy="681405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95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83667"/>
                </a:solidFill>
                <a:effectLst/>
                <a:uLnTx/>
                <a:uFillTx/>
                <a:latin typeface="DINPro-Medium"/>
                <a:ea typeface="+mn-ea"/>
                <a:cs typeface="+mn-cs"/>
              </a:rPr>
              <a:t>Стендовая база и ЛЛ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183667"/>
              </a:solidFill>
              <a:effectLst/>
              <a:uLnTx/>
              <a:uFillTx/>
              <a:latin typeface="DINPro-Medium"/>
              <a:ea typeface="+mn-ea"/>
              <a:cs typeface="+mn-cs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061829" y="2576777"/>
            <a:ext cx="1416743" cy="681405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95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83667"/>
                </a:solidFill>
                <a:effectLst/>
                <a:uLnTx/>
                <a:uFillTx/>
                <a:latin typeface="DINPro-Medium"/>
                <a:ea typeface="+mn-ea"/>
                <a:cs typeface="+mn-cs"/>
              </a:rPr>
              <a:t>Нормативно-правовая база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183667"/>
              </a:solidFill>
              <a:effectLst/>
              <a:uLnTx/>
              <a:uFillTx/>
              <a:latin typeface="DINPro-Medium"/>
              <a:ea typeface="+mn-ea"/>
              <a:cs typeface="+mn-cs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9140725" y="2576777"/>
            <a:ext cx="1324869" cy="681405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95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83667"/>
                </a:solidFill>
                <a:effectLst/>
                <a:uLnTx/>
                <a:uFillTx/>
                <a:latin typeface="DINPro-Medium"/>
                <a:ea typeface="+mn-ea"/>
                <a:cs typeface="+mn-cs"/>
              </a:rPr>
              <a:t>Нормативно-техническая база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183667"/>
              </a:solidFill>
              <a:effectLst/>
              <a:uLnTx/>
              <a:uFillTx/>
              <a:latin typeface="DINPro-Medium"/>
              <a:ea typeface="+mn-ea"/>
              <a:cs typeface="+mn-cs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7507942" y="3596104"/>
            <a:ext cx="2609250" cy="494436"/>
          </a:xfrm>
          <a:prstGeom prst="roundRect">
            <a:avLst/>
          </a:prstGeom>
          <a:solidFill>
            <a:srgbClr val="0070C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95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83667"/>
                </a:solidFill>
                <a:effectLst/>
                <a:uLnTx/>
                <a:uFillTx/>
                <a:latin typeface="DINPro-Medium"/>
                <a:ea typeface="+mn-ea"/>
                <a:cs typeface="+mn-cs"/>
              </a:rPr>
              <a:t>персонал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83667"/>
              </a:solidFill>
              <a:effectLst/>
              <a:uLnTx/>
              <a:uFillTx/>
              <a:latin typeface="DINPro-Medium"/>
              <a:ea typeface="+mn-ea"/>
              <a:cs typeface="+mn-cs"/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563276" y="3421641"/>
            <a:ext cx="4135352" cy="791038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95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83667"/>
                </a:solidFill>
                <a:effectLst/>
                <a:uLnTx/>
                <a:uFillTx/>
                <a:latin typeface="DINPro-Medium"/>
                <a:ea typeface="+mn-ea"/>
                <a:cs typeface="+mn-cs"/>
              </a:rPr>
              <a:t>Методическая база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83667"/>
              </a:solidFill>
              <a:effectLst/>
              <a:uLnTx/>
              <a:uFillTx/>
              <a:latin typeface="DINPro-Medium"/>
              <a:ea typeface="+mn-ea"/>
              <a:cs typeface="+mn-cs"/>
            </a:endParaRPr>
          </a:p>
        </p:txBody>
      </p:sp>
      <p:cxnSp>
        <p:nvCxnSpPr>
          <p:cNvPr id="9" name="Прямая соединительная линия 8"/>
          <p:cNvCxnSpPr>
            <a:stCxn id="53" idx="2"/>
          </p:cNvCxnSpPr>
          <p:nvPr/>
        </p:nvCxnSpPr>
        <p:spPr>
          <a:xfrm flipH="1">
            <a:off x="5706740" y="1284273"/>
            <a:ext cx="20414" cy="2559049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>
            <a:stCxn id="36" idx="3"/>
            <a:endCxn id="35" idx="1"/>
          </p:cNvCxnSpPr>
          <p:nvPr/>
        </p:nvCxnSpPr>
        <p:spPr>
          <a:xfrm>
            <a:off x="4698628" y="3817160"/>
            <a:ext cx="2809314" cy="26162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133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3414" y="396256"/>
            <a:ext cx="7275316" cy="954260"/>
          </a:xfrm>
        </p:spPr>
        <p:txBody>
          <a:bodyPr lIns="0" tIns="0" anchor="t">
            <a:noAutofit/>
          </a:bodyPr>
          <a:lstStyle/>
          <a:p>
            <a:pPr algn="r"/>
            <a:r>
              <a:rPr lang="ru-RU" sz="3000" dirty="0" smtClean="0"/>
              <a:t>Материальная база </a:t>
            </a:r>
            <a:r>
              <a:rPr lang="ru-RU" sz="3000" dirty="0"/>
              <a:t>испытаний </a:t>
            </a:r>
            <a:r>
              <a:rPr lang="ru-RU" sz="3000" dirty="0" smtClean="0"/>
              <a:t>БЛА в составе испытательного комплекса РТК</a:t>
            </a:r>
            <a:endParaRPr lang="ru-RU" sz="30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66180" y="1620391"/>
            <a:ext cx="1685925" cy="914400"/>
          </a:xfrm>
          <a:prstGeom prst="roundRect">
            <a:avLst/>
          </a:prstGeom>
          <a:solidFill>
            <a:srgbClr val="0070C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/>
              <a:t>929ГЛИЦ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66180" y="4237224"/>
            <a:ext cx="3715875" cy="1821816"/>
          </a:xfrm>
          <a:prstGeom prst="roundRect">
            <a:avLst/>
          </a:prstGeom>
          <a:solidFill>
            <a:srgbClr val="0070C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ЛИИ им. </a:t>
            </a:r>
            <a:r>
              <a:rPr lang="ru-RU" dirty="0" err="1"/>
              <a:t>М.М.Громова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516456" y="3310124"/>
            <a:ext cx="2317740" cy="492125"/>
          </a:xfrm>
          <a:prstGeom prst="roundRect">
            <a:avLst/>
          </a:prstGeom>
          <a:solidFill>
            <a:srgbClr val="00206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900" dirty="0" smtClean="0"/>
              <a:t>«</a:t>
            </a:r>
            <a:r>
              <a:rPr lang="ru-RU" sz="1900" dirty="0" err="1" smtClean="0"/>
              <a:t>Технополис</a:t>
            </a:r>
            <a:r>
              <a:rPr lang="ru-RU" sz="1900" dirty="0" smtClean="0"/>
              <a:t>»</a:t>
            </a:r>
            <a:endParaRPr lang="ru-RU" sz="19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990780" y="1620391"/>
            <a:ext cx="2076450" cy="914400"/>
          </a:xfrm>
          <a:prstGeom prst="roundRect">
            <a:avLst/>
          </a:prstGeom>
          <a:solidFill>
            <a:srgbClr val="00206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Инициативные организации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534731" y="3941949"/>
            <a:ext cx="2317740" cy="531813"/>
          </a:xfrm>
          <a:prstGeom prst="roundRect">
            <a:avLst/>
          </a:prstGeom>
          <a:solidFill>
            <a:srgbClr val="00206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900" dirty="0" smtClean="0"/>
              <a:t>МАИ, </a:t>
            </a:r>
            <a:r>
              <a:rPr lang="ru-RU" sz="1900" dirty="0" err="1" smtClean="0"/>
              <a:t>Алферьево</a:t>
            </a:r>
            <a:endParaRPr lang="ru-RU" sz="19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006405" y="3520629"/>
            <a:ext cx="1624013" cy="43815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ЦИАМ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571180" y="1629916"/>
            <a:ext cx="1676400" cy="914400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/>
              <a:t>НТИИМ,</a:t>
            </a:r>
            <a:endParaRPr lang="ru-RU" dirty="0"/>
          </a:p>
          <a:p>
            <a:pPr algn="ctr">
              <a:defRPr/>
            </a:pPr>
            <a:r>
              <a:rPr lang="ru-RU" dirty="0"/>
              <a:t>«Салка»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009580" y="2811016"/>
            <a:ext cx="1620838" cy="447675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ЦАГИ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571180" y="2811016"/>
            <a:ext cx="1676400" cy="914400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НИИ «Геодезия»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006405" y="4920804"/>
            <a:ext cx="1624013" cy="43815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err="1"/>
              <a:t>СибНИА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576193" y="1617216"/>
            <a:ext cx="2282675" cy="9271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НИЦ «Институт имени </a:t>
            </a:r>
            <a:r>
              <a:rPr lang="ru-RU" dirty="0" smtClean="0"/>
              <a:t>Н.Е.Жуковского»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497806" y="2638699"/>
            <a:ext cx="2336389" cy="569826"/>
          </a:xfrm>
          <a:prstGeom prst="roundRect">
            <a:avLst/>
          </a:prstGeom>
          <a:solidFill>
            <a:srgbClr val="00206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900" dirty="0"/>
              <a:t>Концерн «МАНС</a:t>
            </a:r>
            <a:r>
              <a:rPr lang="ru-RU" sz="1900" dirty="0" smtClean="0"/>
              <a:t>», Орловка</a:t>
            </a:r>
            <a:endParaRPr lang="ru-RU" sz="1900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534731" y="4575361"/>
            <a:ext cx="2299465" cy="659468"/>
          </a:xfrm>
          <a:prstGeom prst="roundRect">
            <a:avLst/>
          </a:prstGeom>
          <a:solidFill>
            <a:srgbClr val="00206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900" dirty="0" smtClean="0"/>
              <a:t>ГК Кронштадт, </a:t>
            </a:r>
            <a:r>
              <a:rPr lang="ru-RU" sz="1900" dirty="0" err="1" smtClean="0"/>
              <a:t>Протасово</a:t>
            </a:r>
            <a:r>
              <a:rPr lang="ru-RU" sz="1900" dirty="0" smtClean="0"/>
              <a:t> </a:t>
            </a:r>
            <a:endParaRPr lang="ru-RU" sz="1900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006405" y="4220716"/>
            <a:ext cx="1624013" cy="43815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err="1"/>
              <a:t>ГосНИИАС</a:t>
            </a:r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006405" y="5620891"/>
            <a:ext cx="1624013" cy="43815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err="1"/>
              <a:t>ГкНИПАС</a:t>
            </a:r>
            <a:endParaRPr lang="ru-RU" dirty="0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4683679" y="2613866"/>
            <a:ext cx="0" cy="3352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V="1">
            <a:off x="4683679" y="3104404"/>
            <a:ext cx="304800" cy="190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V="1">
            <a:off x="4680504" y="3831479"/>
            <a:ext cx="304800" cy="190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4680504" y="4534741"/>
            <a:ext cx="304800" cy="190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4686854" y="5217366"/>
            <a:ext cx="304800" cy="174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4701605" y="5934332"/>
            <a:ext cx="304800" cy="190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7117090" y="2562412"/>
            <a:ext cx="1588" cy="32775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V="1">
            <a:off x="7112328" y="2924362"/>
            <a:ext cx="360362" cy="190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V="1">
            <a:off x="7112328" y="3556187"/>
            <a:ext cx="401637" cy="190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V="1">
            <a:off x="7118678" y="4208649"/>
            <a:ext cx="395287" cy="285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7129790" y="4821424"/>
            <a:ext cx="38417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Скругленный прямоугольник 31"/>
          <p:cNvSpPr/>
          <p:nvPr/>
        </p:nvSpPr>
        <p:spPr>
          <a:xfrm>
            <a:off x="7543868" y="5336428"/>
            <a:ext cx="2299465" cy="659468"/>
          </a:xfrm>
          <a:prstGeom prst="roundRect">
            <a:avLst/>
          </a:prstGeom>
          <a:solidFill>
            <a:srgbClr val="00206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900" dirty="0" smtClean="0"/>
              <a:t>Другие организации</a:t>
            </a:r>
            <a:endParaRPr lang="ru-RU" sz="1900" dirty="0"/>
          </a:p>
        </p:txBody>
      </p:sp>
      <p:cxnSp>
        <p:nvCxnSpPr>
          <p:cNvPr id="33" name="Прямая со стрелкой 32"/>
          <p:cNvCxnSpPr/>
          <p:nvPr/>
        </p:nvCxnSpPr>
        <p:spPr>
          <a:xfrm>
            <a:off x="7113631" y="5839966"/>
            <a:ext cx="38417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Скругленный прямоугольник 33"/>
          <p:cNvSpPr/>
          <p:nvPr/>
        </p:nvSpPr>
        <p:spPr>
          <a:xfrm>
            <a:off x="666180" y="2811016"/>
            <a:ext cx="1685925" cy="914400"/>
          </a:xfrm>
          <a:prstGeom prst="roundRect">
            <a:avLst/>
          </a:prstGeom>
          <a:solidFill>
            <a:srgbClr val="0070C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/>
              <a:t>Исп. центры ФОИВ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726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 txBox="1">
            <a:spLocks/>
          </p:cNvSpPr>
          <p:nvPr/>
        </p:nvSpPr>
        <p:spPr>
          <a:xfrm>
            <a:off x="954212" y="2124447"/>
            <a:ext cx="8784976" cy="4824536"/>
          </a:xfrm>
          <a:prstGeom prst="rect">
            <a:avLst/>
          </a:prstGeom>
        </p:spPr>
        <p:txBody>
          <a:bodyPr vert="horz" lIns="0" tIns="49785" rIns="0" bIns="49785" rtlCol="0" anchor="t">
            <a:noAutofit/>
          </a:bodyPr>
          <a:lstStyle>
            <a:lvl1pPr algn="ctr" defTabSz="99569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800" dirty="0"/>
              <a:t>	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12" y="1127170"/>
            <a:ext cx="10612388" cy="6281068"/>
          </a:xfrm>
          <a:prstGeom prst="rect">
            <a:avLst/>
          </a:prstGeom>
          <a:effectLst/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0156" y="1113478"/>
            <a:ext cx="10243244" cy="792088"/>
          </a:xfrm>
        </p:spPr>
        <p:txBody>
          <a:bodyPr lIns="0" rIns="0" anchor="t">
            <a:noAutofit/>
          </a:bodyPr>
          <a:lstStyle/>
          <a:p>
            <a:pPr algn="l"/>
            <a:r>
              <a:rPr lang="ru-RU" sz="3200" dirty="0" smtClean="0"/>
              <a:t>Интегрированная </a:t>
            </a:r>
            <a:br>
              <a:rPr lang="ru-RU" sz="3200" dirty="0" smtClean="0"/>
            </a:br>
            <a:r>
              <a:rPr lang="ru-RU" sz="3200" dirty="0" smtClean="0"/>
              <a:t>пространственно-распределенная</a:t>
            </a:r>
            <a:br>
              <a:rPr lang="ru-RU" sz="3200" dirty="0" smtClean="0"/>
            </a:br>
            <a:r>
              <a:rPr lang="ru-RU" sz="3200" dirty="0" smtClean="0"/>
              <a:t>система испытаний</a:t>
            </a:r>
            <a:endParaRPr lang="ru-RU" sz="2000" dirty="0"/>
          </a:p>
        </p:txBody>
      </p:sp>
      <p:sp>
        <p:nvSpPr>
          <p:cNvPr id="3" name="5-конечная звезда 2"/>
          <p:cNvSpPr/>
          <p:nvPr/>
        </p:nvSpPr>
        <p:spPr>
          <a:xfrm>
            <a:off x="1221463" y="4788743"/>
            <a:ext cx="216024" cy="288033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278248" y="5724847"/>
            <a:ext cx="108012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386260" y="5524792"/>
            <a:ext cx="14358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929 ГЛИЦ МО РФ</a:t>
            </a:r>
            <a:endParaRPr lang="ru-RU" sz="1200" dirty="0"/>
          </a:p>
        </p:txBody>
      </p:sp>
      <p:sp>
        <p:nvSpPr>
          <p:cNvPr id="10" name="Овал 9"/>
          <p:cNvSpPr/>
          <p:nvPr/>
        </p:nvSpPr>
        <p:spPr>
          <a:xfrm>
            <a:off x="1599373" y="4936535"/>
            <a:ext cx="108012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6138086" y="6049171"/>
            <a:ext cx="108012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3942451" y="5093513"/>
            <a:ext cx="108012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6432566" y="5910672"/>
            <a:ext cx="7938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err="1" smtClean="0"/>
              <a:t>СибНИА</a:t>
            </a:r>
            <a:endParaRPr lang="ru-RU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3887818" y="4755831"/>
            <a:ext cx="7436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err="1" smtClean="0"/>
              <a:t>Н.Тагил</a:t>
            </a:r>
            <a:endParaRPr lang="ru-RU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-49582" y="5555380"/>
            <a:ext cx="5757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Крым</a:t>
            </a:r>
            <a:endParaRPr lang="ru-RU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4545819" y="6497913"/>
            <a:ext cx="3175741" cy="64633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ru-RU" sz="1800" dirty="0" smtClean="0"/>
              <a:t>Учебно-тренировочные и </a:t>
            </a:r>
          </a:p>
          <a:p>
            <a:r>
              <a:rPr lang="ru-RU" sz="1800" dirty="0" smtClean="0"/>
              <a:t>испытательные базы ФОИВ</a:t>
            </a:r>
            <a:endParaRPr lang="ru-RU" sz="1800" dirty="0"/>
          </a:p>
        </p:txBody>
      </p:sp>
      <p:sp>
        <p:nvSpPr>
          <p:cNvPr id="17" name="TextBox 16"/>
          <p:cNvSpPr txBox="1"/>
          <p:nvPr/>
        </p:nvSpPr>
        <p:spPr>
          <a:xfrm>
            <a:off x="5043447" y="2724318"/>
            <a:ext cx="4006033" cy="92333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ru-RU" sz="1800" dirty="0" smtClean="0"/>
              <a:t>Испытательные комплексы </a:t>
            </a:r>
          </a:p>
          <a:p>
            <a:r>
              <a:rPr lang="ru-RU" sz="1800" dirty="0" smtClean="0"/>
              <a:t>(аэродромы и лаборатории)</a:t>
            </a:r>
          </a:p>
          <a:p>
            <a:r>
              <a:rPr lang="ru-RU" sz="1800" dirty="0" smtClean="0"/>
              <a:t>ВУЗ и промышленных предприятий</a:t>
            </a:r>
            <a:endParaRPr lang="ru-RU" sz="1800" dirty="0"/>
          </a:p>
        </p:txBody>
      </p:sp>
      <p:sp>
        <p:nvSpPr>
          <p:cNvPr id="18" name="TextBox 17"/>
          <p:cNvSpPr txBox="1"/>
          <p:nvPr/>
        </p:nvSpPr>
        <p:spPr>
          <a:xfrm>
            <a:off x="1653379" y="4686583"/>
            <a:ext cx="7968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924 ЦБА</a:t>
            </a:r>
            <a:endParaRPr lang="ru-RU" sz="1200" dirty="0"/>
          </a:p>
        </p:txBody>
      </p:sp>
      <p:sp>
        <p:nvSpPr>
          <p:cNvPr id="19" name="Овал 18"/>
          <p:cNvSpPr/>
          <p:nvPr/>
        </p:nvSpPr>
        <p:spPr>
          <a:xfrm>
            <a:off x="27006" y="5838664"/>
            <a:ext cx="108012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1383481" y="5132815"/>
            <a:ext cx="108012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1437487" y="5271336"/>
            <a:ext cx="108012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1162773" y="4590037"/>
            <a:ext cx="108012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1347373" y="4590007"/>
            <a:ext cx="108012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1555934" y="4543000"/>
            <a:ext cx="108012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-18551" y="6360884"/>
            <a:ext cx="4178195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ru-RU" sz="1800" dirty="0" smtClean="0"/>
              <a:t>Летно-исследовательский центр БЛА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35986" y="5276874"/>
            <a:ext cx="9441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err="1" smtClean="0"/>
              <a:t>Протасово</a:t>
            </a:r>
            <a:endParaRPr lang="ru-RU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1455385" y="5048146"/>
            <a:ext cx="5068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ЛИИ</a:t>
            </a:r>
            <a:endParaRPr lang="ru-RU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431712" y="4402303"/>
            <a:ext cx="7984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Орловка</a:t>
            </a:r>
            <a:endParaRPr lang="ru-RU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788425" y="4153215"/>
            <a:ext cx="10036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err="1" smtClean="0"/>
              <a:t>Алферьево</a:t>
            </a:r>
            <a:endParaRPr lang="ru-RU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1609940" y="4352822"/>
            <a:ext cx="13810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НИИ «Геодезия»</a:t>
            </a:r>
            <a:endParaRPr lang="ru-RU" sz="1200" dirty="0"/>
          </a:p>
        </p:txBody>
      </p:sp>
      <p:cxnSp>
        <p:nvCxnSpPr>
          <p:cNvPr id="32" name="Прямая со стрелкой 31"/>
          <p:cNvCxnSpPr>
            <a:stCxn id="17" idx="1"/>
          </p:cNvCxnSpPr>
          <p:nvPr/>
        </p:nvCxnSpPr>
        <p:spPr>
          <a:xfrm flipH="1">
            <a:off x="2300450" y="3185983"/>
            <a:ext cx="2742997" cy="19468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endCxn id="11" idx="6"/>
          </p:cNvCxnSpPr>
          <p:nvPr/>
        </p:nvCxnSpPr>
        <p:spPr>
          <a:xfrm>
            <a:off x="5016088" y="3185983"/>
            <a:ext cx="1230010" cy="2935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17" idx="1"/>
            <a:endCxn id="12" idx="5"/>
          </p:cNvCxnSpPr>
          <p:nvPr/>
        </p:nvCxnSpPr>
        <p:spPr>
          <a:xfrm flipH="1">
            <a:off x="4034645" y="3185983"/>
            <a:ext cx="1008802" cy="20304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16" idx="1"/>
          </p:cNvCxnSpPr>
          <p:nvPr/>
        </p:nvCxnSpPr>
        <p:spPr>
          <a:xfrm flipH="1" flipV="1">
            <a:off x="1437487" y="5910672"/>
            <a:ext cx="3108332" cy="9104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16" idx="1"/>
          </p:cNvCxnSpPr>
          <p:nvPr/>
        </p:nvCxnSpPr>
        <p:spPr>
          <a:xfrm flipH="1" flipV="1">
            <a:off x="3973420" y="5882836"/>
            <a:ext cx="572399" cy="9382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4531445" y="6821079"/>
            <a:ext cx="5207743" cy="1088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>
            <a:stCxn id="16" idx="1"/>
          </p:cNvCxnSpPr>
          <p:nvPr/>
        </p:nvCxnSpPr>
        <p:spPr>
          <a:xfrm flipV="1">
            <a:off x="4545819" y="6131257"/>
            <a:ext cx="332829" cy="6898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>
            <a:stCxn id="17" idx="1"/>
          </p:cNvCxnSpPr>
          <p:nvPr/>
        </p:nvCxnSpPr>
        <p:spPr>
          <a:xfrm flipH="1">
            <a:off x="1792098" y="3185983"/>
            <a:ext cx="3251349" cy="17964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/>
          <p:nvPr/>
        </p:nvCxnSpPr>
        <p:spPr>
          <a:xfrm flipV="1">
            <a:off x="147259" y="5048146"/>
            <a:ext cx="1382989" cy="8223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641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rgbClr val="183667"/>
      </a:dk1>
      <a:lt1>
        <a:srgbClr val="F2F2F2"/>
      </a:lt1>
      <a:dk2>
        <a:srgbClr val="173667"/>
      </a:dk2>
      <a:lt2>
        <a:srgbClr val="FFFFFF"/>
      </a:lt2>
      <a:accent1>
        <a:srgbClr val="173667"/>
      </a:accent1>
      <a:accent2>
        <a:srgbClr val="8DB3E2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Другая 1">
      <a:majorFont>
        <a:latin typeface="DINPro-Bold"/>
        <a:ea typeface=""/>
        <a:cs typeface=""/>
      </a:majorFont>
      <a:minorFont>
        <a:latin typeface="DINPro-Medium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2261A8D9C6DC4C42B689EF5BB5C2C90A" ma:contentTypeVersion="0" ma:contentTypeDescription="Создание документа." ma:contentTypeScope="" ma:versionID="6cba3da05414d5819d06f06ef1a0df1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2f955febea7e716b4e91cddba17110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EBDCE7F-6A2E-404F-9C21-7D23288389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556575E-B827-4858-8A24-12F45EE075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816475B-D53D-4A6D-AE0A-FF610323F38C}">
  <ds:schemaRefs>
    <ds:schemaRef ds:uri="http://schemas.microsoft.com/office/2006/metadata/properties"/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3884</TotalTime>
  <Words>555</Words>
  <Application>Microsoft Office PowerPoint</Application>
  <PresentationFormat>Произвольный</PresentationFormat>
  <Paragraphs>129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DINPro-Bold</vt:lpstr>
      <vt:lpstr>DINPro-Medium</vt:lpstr>
      <vt:lpstr>Тема Office</vt:lpstr>
      <vt:lpstr> Проблемы и перспективы создания системы испытаний беспилотных авиационных систем</vt:lpstr>
      <vt:lpstr>БЛА – специфический объект испытаний</vt:lpstr>
      <vt:lpstr>Презентация PowerPoint</vt:lpstr>
      <vt:lpstr>Этапы процесса летных испытаний</vt:lpstr>
      <vt:lpstr>Перечень ключевых документов, определяющих порядок использования авиационной техники</vt:lpstr>
      <vt:lpstr>Перечень ключевых документов, определяющих порядок испытаний авиационной техники</vt:lpstr>
      <vt:lpstr>Презентация PowerPoint</vt:lpstr>
      <vt:lpstr>Материальная база испытаний БЛА в составе испытательного комплекса РТК</vt:lpstr>
      <vt:lpstr>Интегрированная  пространственно-распределенная система испытаний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ВАРИАНТ 1</dc:title>
  <dc:creator>User</dc:creator>
  <cp:lastModifiedBy>push1</cp:lastModifiedBy>
  <cp:revision>325</cp:revision>
  <cp:lastPrinted>2017-12-04T13:30:20Z</cp:lastPrinted>
  <dcterms:created xsi:type="dcterms:W3CDTF">2016-08-22T08:30:30Z</dcterms:created>
  <dcterms:modified xsi:type="dcterms:W3CDTF">2018-08-07T12:11:26Z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0x0101002261A8D9C6DC4C42B689EF5BB5C2C90A</vt:lpwstr>
  </property>
</Properties>
</file>